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Default Extension="sldx" ContentType="application/vnd.openxmlformats-officedocument.presentationml.slide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05" r:id="rId2"/>
    <p:sldId id="306" r:id="rId3"/>
    <p:sldId id="308" r:id="rId4"/>
    <p:sldId id="307" r:id="rId5"/>
    <p:sldId id="309" r:id="rId6"/>
    <p:sldId id="311" r:id="rId7"/>
    <p:sldId id="310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256" r:id="rId21"/>
    <p:sldId id="275" r:id="rId22"/>
    <p:sldId id="257" r:id="rId23"/>
    <p:sldId id="258" r:id="rId24"/>
    <p:sldId id="259" r:id="rId25"/>
    <p:sldId id="260" r:id="rId26"/>
    <p:sldId id="261" r:id="rId27"/>
    <p:sldId id="262" r:id="rId28"/>
    <p:sldId id="263" r:id="rId29"/>
    <p:sldId id="264" r:id="rId30"/>
    <p:sldId id="265" r:id="rId31"/>
    <p:sldId id="266" r:id="rId32"/>
    <p:sldId id="267" r:id="rId33"/>
    <p:sldId id="268" r:id="rId34"/>
    <p:sldId id="269" r:id="rId35"/>
    <p:sldId id="270" r:id="rId36"/>
    <p:sldId id="271" r:id="rId37"/>
    <p:sldId id="272" r:id="rId38"/>
    <p:sldId id="273" r:id="rId39"/>
    <p:sldId id="274" r:id="rId40"/>
    <p:sldId id="276" r:id="rId41"/>
    <p:sldId id="277" r:id="rId42"/>
    <p:sldId id="278" r:id="rId43"/>
    <p:sldId id="279" r:id="rId44"/>
    <p:sldId id="282" r:id="rId45"/>
    <p:sldId id="283" r:id="rId46"/>
    <p:sldId id="284" r:id="rId47"/>
    <p:sldId id="285" r:id="rId48"/>
    <p:sldId id="286" r:id="rId49"/>
    <p:sldId id="287" r:id="rId50"/>
    <p:sldId id="288" r:id="rId51"/>
    <p:sldId id="289" r:id="rId52"/>
    <p:sldId id="290" r:id="rId53"/>
    <p:sldId id="291" r:id="rId54"/>
    <p:sldId id="292" r:id="rId55"/>
    <p:sldId id="293" r:id="rId56"/>
    <p:sldId id="294" r:id="rId57"/>
    <p:sldId id="295" r:id="rId58"/>
    <p:sldId id="296" r:id="rId59"/>
    <p:sldId id="297" r:id="rId60"/>
    <p:sldId id="298" r:id="rId61"/>
    <p:sldId id="299" r:id="rId62"/>
    <p:sldId id="300" r:id="rId63"/>
    <p:sldId id="301" r:id="rId64"/>
    <p:sldId id="302" r:id="rId65"/>
    <p:sldId id="303" r:id="rId66"/>
    <p:sldId id="304" r:id="rId6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200A8-0D98-4236-8327-789B713CA6B2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653AF-D4D3-4568-AB98-B9C8DB9FE3E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ED0C0-D332-45B2-A9E1-6FEAC185DA6D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7F1A4-726E-43DD-ACC8-8233CE6A16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06A6D-74FD-45E3-9916-A05BC52E8885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ACAF-54D8-47AD-B080-5754F2F68B3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9A95-AD7A-4958-973F-BD2FA816743B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147F7-8E4D-4CEF-BE6D-D506FF3B977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1738D-93C5-4FD3-A402-25D72BACA5CE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42C9F-B0B7-4506-BBAC-C57125B93EA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6D148-6B28-4C99-A54C-D3AD26A742DD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E0A56-E0E6-481A-87F1-549A01FA514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DF82D-F953-4F82-97E6-097186477FE8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02E4-F0FA-466A-A275-226B22B634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A67FC-F47B-4B98-B8F8-D5272BE5B537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A218E-B6D8-4268-8D2B-14BD4ED6ED6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1F1DF-7C11-4034-BEAF-C9A03F71BD78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5552B-1530-49E0-B784-CE1C08C7C69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17FD-886E-4D79-BD8A-309840344A43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9A358-1A70-4D6C-A8FA-3EAC0EA4224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09354-313D-428B-8B77-3870C88AC153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825EA-EA56-4CB0-9196-D4483A5185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80899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2352CE-E15D-48ED-916A-32374019031B}" type="datetimeFigureOut">
              <a:rPr lang="pl-PL"/>
              <a:pPr>
                <a:defRPr/>
              </a:pPr>
              <a:t>2012-05-05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8957A7-03EF-4157-8456-A64F0FF8003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Slide111.sl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Konflikt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>
          <a:xfrm>
            <a:off x="900113" y="2492375"/>
            <a:ext cx="7581900" cy="38782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mtClean="0"/>
              <a:t>KONFLIKT – jest to rozbieżność interesów lub przekonań stron, że ich aktualne dążenia nie mogą być zrealizowane równocześnie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KONFLIKT STRUKTURALNY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mtClean="0"/>
              <a:t>W aspekcie tym rozróżniamy różnego rodzaju ramy, granice , hierarchie, role i pozycje jakie zajmujemy, kwestie płci, istnienie ważnych i mniej ważnych grup odniesienia, czy też różne normy społeczne, itp.</a:t>
            </a:r>
          </a:p>
          <a:p>
            <a:pPr eaLnBrk="1" hangingPunct="1">
              <a:buFont typeface="Arial" charset="0"/>
              <a:buNone/>
            </a:pPr>
            <a:r>
              <a:rPr lang="pl-PL" smtClean="0"/>
              <a:t>Na powstanie konfliktu strukturalnego strony mają niewielki wpływ, często jest on niezależny od ludzi.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KONFLIKT INTERESÓW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pl-PL" smtClean="0"/>
              <a:t>Ten typ konfliktu wynika z niemożności zaspokojenia własnych potrzeb zarówno rzeczowych, proceduralnych jak i psychologicznych. </a:t>
            </a:r>
          </a:p>
          <a:p>
            <a:pPr eaLnBrk="1" hangingPunct="1">
              <a:buFontTx/>
              <a:buNone/>
            </a:pPr>
            <a:r>
              <a:rPr lang="pl-PL" smtClean="0"/>
              <a:t>   Często powstaje wówczas , gdy jedna ze stron chce realizować swoje cele kosztem innych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CYKL KONFLIKTU</a:t>
            </a:r>
          </a:p>
        </p:txBody>
      </p:sp>
      <p:sp>
        <p:nvSpPr>
          <p:cNvPr id="768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800" smtClean="0"/>
              <a:t>				</a:t>
            </a:r>
            <a:r>
              <a:rPr lang="pl-PL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POSTAWA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pl-PL" sz="2800" b="1" smtClean="0">
              <a:effectLst>
                <a:outerShdw blurRad="38100" dist="38100" dir="2700000" algn="tl">
                  <a:srgbClr val="C0C0C0"/>
                </a:outerShdw>
              </a:effectLst>
              <a:sym typeface="Wingdings 3" pitchFamily="18" charset="2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800" smtClean="0">
                <a:sym typeface="Wingdings 3" pitchFamily="18" charset="2"/>
              </a:rPr>
              <a:t>                                                        </a:t>
            </a:r>
            <a:r>
              <a:rPr lang="pl-PL" sz="3600" smtClean="0">
                <a:sym typeface="Wingdings 3" pitchFamily="18" charset="2"/>
              </a:rPr>
              <a:t>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800" smtClean="0">
                <a:sym typeface="Wingdings 3" pitchFamily="18" charset="2"/>
              </a:rPr>
              <a:t>               </a:t>
            </a:r>
            <a:r>
              <a:rPr lang="pl-PL" sz="3600" smtClean="0">
                <a:sym typeface="Wingdings 3" pitchFamily="18" charset="2"/>
              </a:rPr>
              <a:t></a:t>
            </a:r>
            <a:r>
              <a:rPr lang="pl-PL" sz="3600" smtClean="0"/>
              <a:t>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KONSEKWENCJE </a:t>
            </a:r>
            <a:r>
              <a:rPr lang="pl-PL" sz="2800" smtClean="0"/>
              <a:t>                  </a:t>
            </a:r>
            <a:r>
              <a:rPr lang="pl-PL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SPOSTRZEGANIE SYTUACJI</a:t>
            </a:r>
            <a:endParaRPr lang="pl-PL" sz="2800" b="1" smtClean="0">
              <a:effectLst>
                <a:outerShdw blurRad="38100" dist="38100" dir="2700000" algn="tl">
                  <a:srgbClr val="C0C0C0"/>
                </a:outerShdw>
              </a:effectLst>
              <a:sym typeface="Wingdings 3" pitchFamily="18" charset="2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800" smtClean="0">
                <a:sym typeface="Wingdings 3" pitchFamily="18" charset="2"/>
              </a:rPr>
              <a:t>                                                        </a:t>
            </a:r>
            <a:r>
              <a:rPr lang="pl-PL" sz="4000" smtClean="0">
                <a:sym typeface="Wingdings 3" pitchFamily="18" charset="2"/>
              </a:rPr>
              <a:t>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800" smtClean="0">
                <a:sym typeface="Wingdings 3" pitchFamily="18" charset="2"/>
              </a:rPr>
              <a:t>                   </a:t>
            </a:r>
            <a:r>
              <a:rPr lang="pl-PL" sz="4000" smtClean="0">
                <a:sym typeface="Wingdings 3" pitchFamily="18" charset="2"/>
              </a:rPr>
              <a:t></a:t>
            </a:r>
            <a:r>
              <a:rPr lang="pl-PL" sz="4000" smtClean="0"/>
              <a:t>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800" smtClean="0"/>
              <a:t>                           </a:t>
            </a:r>
            <a:r>
              <a:rPr lang="pl-PL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REAGOWANIE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200" smtClean="0">
                <a:latin typeface="Arial" charset="0"/>
              </a:rPr>
              <a:t>PODSTAWOWE SPOSOBY ZACHOWAŃ W SYTUACJI KONFLIKTOWEJ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pl-PL" sz="1800" smtClean="0">
                <a:latin typeface="Arial" charset="0"/>
              </a:rPr>
              <a:t>„</a:t>
            </a:r>
            <a:r>
              <a:rPr lang="pl-PL" sz="1800" smtClean="0"/>
              <a:t>Odwlekanie” konfliktu – to odraczanie działań. Główna reakcja jest nie zauważanie lub wręcz zaprzeczanie istnienia konfliktu.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pl-PL" sz="1800" smtClean="0"/>
              <a:t>Ignorowanie konfliktu – to pomijanie „milczeniem” problemu. Źródłem takiego zachowania jest przekonanie , że brak decyzji wywoła mniejszy konflikt.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pl-PL" sz="1800" smtClean="0"/>
              <a:t>Rezygnacja z dążeń – to rezygnacja z własnych potrzeb, a więc ustępowanie pola przeciwnikowi.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pl-PL" sz="1800" smtClean="0"/>
              <a:t>Reorientacja- istotą tego rodzaju zachowania jest szukanie „kozła ofiarnego”. Wskazanie winnego i skierowanie na niego „sił” biorących udział w konflikcie.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pl-PL" sz="1800" smtClean="0"/>
              <a:t>Podjęcie walki- czyli zachowanie mogące prowadzić do dominacji lub wręcz zniszczenia jednej ze stron konfliktu przez drugą. Ta kategoria zachowań opiera się na założeniu, że ważne są tylko moje interesy.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pl-PL" sz="1800" smtClean="0"/>
              <a:t>Odwołanie się do trzeciej osoby- zwrócenie się do niezależnej i bezstronnej osoby, która nie uczestniczy w konflikcie  z prośbą o rozstrzygnięcie sporu.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pl-PL" sz="1800" smtClean="0"/>
              <a:t>Potraktowanie zaistniałej sytuacji jako problemu do rozwiązania – a więc uczestnicy konfliktu uznają , iż interesy każdej ze stron są równie ważne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FAZY OFIARY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pl-PL" sz="2000" smtClean="0"/>
              <a:t>Faza zaprzeczenia – pokrzywdzony/a nie chce z nikim rozmawiać na temat zdarzenia i swojej krzywdy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pl-PL" sz="2000" smtClean="0"/>
              <a:t>Faza winy – pokrzywdzony/a obwinia sprawcę za to , co się zdarzyło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pl-PL" sz="2000" smtClean="0"/>
              <a:t>Faza cierpienia – pokrzywdzony/a jest skupiony na nieszczęściu, które jego spotkało, często zaniedbuje dom i siebie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pl-PL" sz="2000" smtClean="0"/>
              <a:t>Faza oburzenia – pokrzywdzony/a jest skupiony na sprawcy i chęci zemsty na nim, podkreśla winę sprawcy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pl-PL" sz="2000" smtClean="0"/>
              <a:t>Faza równoważenia- pokrzywdzony/a zaczyna dostrzegać i oceniać fakty, emocje są u niej coraz mniejsze</a:t>
            </a:r>
          </a:p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pl-PL" sz="2000" smtClean="0"/>
              <a:t>Faza integracji – pokrzywdzony/a patrzy bardziej realistycznie , zastanawia się nad swoją rola w zdarzeniu, powoli zaczyna zamykać ten rozdział w swoim życiu.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200" smtClean="0">
                <a:latin typeface="Arial" charset="0"/>
              </a:rPr>
              <a:t>ZASTOSOWANIE PODSTAWOWYCH PROCEDUR W SYTUACJI KONFLIKTU</a:t>
            </a:r>
          </a:p>
        </p:txBody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pl-PL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NEGOCJACJE –</a:t>
            </a:r>
          </a:p>
          <a:p>
            <a:pPr eaLnBrk="1" hangingPunct="1">
              <a:buFont typeface="Arial" charset="0"/>
              <a:buNone/>
              <a:defRPr/>
            </a:pPr>
            <a:endParaRPr lang="pl-PL" b="1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pl-PL" smtClean="0"/>
              <a:t>Bezpośrednie rozmowy stron, których celem jest osiągnięcie porozumienia. Jest to wspólne poszukiwanie rozwiązań, które  byłyby do przyjęcia dla wszystkich zainteresowanych stron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200" smtClean="0">
                <a:latin typeface="Arial" charset="0"/>
              </a:rPr>
              <a:t>ZASTOSOWANIE PODSTAWOWYCH PROCEDUR W SYTUACJI KONFLIKTU</a:t>
            </a:r>
          </a:p>
        </p:txBody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FACYLITACJE –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pl-PL" sz="24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400" smtClean="0"/>
              <a:t>Bezpośrednie rozmowy stron uczestniczących w sporzez, których celem jest osiągnięcie porozumienia przy zastosowaniu procedury facylitacji.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400" smtClean="0"/>
              <a:t>Procedura ta najczęściej stosowana jest w sytuacji, gdy w rozmowach bierze udział wiele stron. Strony chcą ze sobą negocjować, ale występuje złożoność problemów i trudno jest im ustalić i/lub przestrzegać procedur, które wspierają proces rozmów.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400" smtClean="0"/>
              <a:t>Facylitator jest osobą bezstronną i koordynuje działania uczestników oraz sprawuje kontrolę nad procedurą rozmów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200" smtClean="0">
                <a:latin typeface="Arial" charset="0"/>
              </a:rPr>
              <a:t>ZASTOSOWANIE PODSTAWOWYCH PROCEDUR W SYTUACJI KONFLIKTU</a:t>
            </a:r>
          </a:p>
        </p:txBody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pl-PL" sz="28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MEDIACJE –</a:t>
            </a:r>
            <a:r>
              <a:rPr lang="pl-PL" sz="2800" smtClean="0"/>
              <a:t>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pl-PL" sz="2800" smtClean="0"/>
              <a:t>Procedura ta jest odmienną negocjacji „wzbogaconą” o mediatora czyli bezstronną akceptowaną przez strony trzecią osobą wspomagającą proces rozwiązywania konfliktu. Mediator ustala procedurę , koordynuje działania uczestników, sprawuje kontrolę nad procesem rozmów, chroni przed eskalacją konfliktu, pomaga zrozumieć problem, dokonuje analizy konsekwencji przyjętych zobowiązań  - pomaga stronom w osiągnięciu porozumienia.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200" smtClean="0">
                <a:latin typeface="Arial" charset="0"/>
              </a:rPr>
              <a:t>ZASTOSOWANIE PODSTAWOWYCH PROCEDUR W SYTUACJI KONFLIKTU</a:t>
            </a:r>
          </a:p>
        </p:txBody>
      </p:sp>
      <p:sp>
        <p:nvSpPr>
          <p:cNvPr id="829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ARBITRAŻ –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mtClean="0"/>
              <a:t>Ta forma rozwiązywania konfliktów jest mniej formalna niż postępowanie sądowe. Procedura ta najczęściej stosowana jest w sytuacji, gdy uczestnicy konfliktu nie „czują się na siłach” podjąć rozmowy lub też zablokowana jest wzajemna komunikacja, a istniejące pomiędzy nimi różnice wydaja się być nie do pogodzenia.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pl-PL" sz="3200" smtClean="0">
                <a:latin typeface="Arial" charset="0"/>
              </a:rPr>
              <a:t>ZASTOSOWANIE PODSTAWOWYCH PROCEDUR W SYTUACJI KONFLIKTU</a:t>
            </a:r>
          </a:p>
        </p:txBody>
      </p:sp>
      <p:sp>
        <p:nvSpPr>
          <p:cNvPr id="83971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pl-PL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SĄD –</a:t>
            </a:r>
            <a:r>
              <a:rPr lang="pl-PL" smtClean="0"/>
              <a:t>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pl-PL" smtClean="0"/>
              <a:t>W pełni zinstytucjonalizowana forma rozwiązywania konfliktu. Jest to procedura całkowicie publiczna, w której strony zwykle wynajmują prawników. Mają oni reprezentować ich interesy przed sądem.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Konflikt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l-PL" sz="2800" smtClean="0"/>
              <a:t>Warunki sprzyjające powstawaniu konfliktu</a:t>
            </a:r>
          </a:p>
          <a:p>
            <a:pPr algn="ctr" eaLnBrk="1" hangingPunct="1">
              <a:buFont typeface="Arial" charset="0"/>
              <a:buNone/>
            </a:pPr>
            <a:endParaRPr lang="pl-PL" sz="2800" smtClean="0"/>
          </a:p>
          <a:p>
            <a:pPr algn="ctr" eaLnBrk="1" hangingPunct="1">
              <a:buFont typeface="Arial" charset="0"/>
              <a:buNone/>
            </a:pPr>
            <a:r>
              <a:rPr lang="pl-PL" sz="2000" smtClean="0"/>
              <a:t>Sytuacja konfliktowa może powstać wówczas gdy:</a:t>
            </a:r>
          </a:p>
          <a:p>
            <a:pPr algn="ctr" eaLnBrk="1" hangingPunct="1">
              <a:buFont typeface="Arial" charset="0"/>
              <a:buNone/>
            </a:pPr>
            <a:endParaRPr lang="pl-PL" sz="2000" smtClean="0"/>
          </a:p>
          <a:p>
            <a:pPr eaLnBrk="1" hangingPunct="1"/>
            <a:r>
              <a:rPr lang="pl-PL" sz="2000" smtClean="0"/>
              <a:t>Występują wyodrębnione strony;</a:t>
            </a:r>
          </a:p>
          <a:p>
            <a:pPr eaLnBrk="1" hangingPunct="1"/>
            <a:r>
              <a:rPr lang="pl-PL" sz="2000" smtClean="0"/>
              <a:t>Występuje współzależność stron ( żadna ze stron nie może osiągnąć własnych celów bez udziału lub akceptacji innych stron)</a:t>
            </a:r>
          </a:p>
          <a:p>
            <a:pPr eaLnBrk="1" hangingPunct="1"/>
            <a:r>
              <a:rPr lang="pl-PL" sz="2000" smtClean="0"/>
              <a:t>Interesy stron są sprzeczne , np. istnieją odmienne cele czy wartości</a:t>
            </a:r>
          </a:p>
          <a:p>
            <a:pPr eaLnBrk="1" hangingPunct="1"/>
            <a:r>
              <a:rPr lang="pl-PL" sz="2000" smtClean="0"/>
              <a:t>Strony nie współpracują ze sobą w dążeniu do osiągnięcia celów , natomiast stanowią przeszkodę lub wręcz blokują realizację dążeń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ytuł 1"/>
          <p:cNvSpPr>
            <a:spLocks noGrp="1"/>
          </p:cNvSpPr>
          <p:nvPr>
            <p:ph type="ctrTitle"/>
          </p:nvPr>
        </p:nvSpPr>
        <p:spPr>
          <a:xfrm>
            <a:off x="755650" y="476250"/>
            <a:ext cx="7772400" cy="1828800"/>
          </a:xfrm>
        </p:spPr>
        <p:txBody>
          <a:bodyPr/>
          <a:lstStyle/>
          <a:p>
            <a:pPr eaLnBrk="1" hangingPunct="1"/>
            <a:r>
              <a:rPr lang="pl-PL" smtClean="0"/>
              <a:t>Mediacje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Mediacja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Z łac. </a:t>
            </a:r>
            <a:r>
              <a:rPr lang="pl-PL" i="1" dirty="0" err="1"/>
              <a:t>m</a:t>
            </a:r>
            <a:r>
              <a:rPr lang="pl-PL" i="1" dirty="0" err="1" smtClean="0"/>
              <a:t>ediare</a:t>
            </a:r>
            <a:r>
              <a:rPr lang="pl-PL" dirty="0" smtClean="0"/>
              <a:t> – być w środku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To dobrowolny i poufny proces dochodzenia do rozwiązania sporu, prowadzony w obecności osoby neutralnej – mediatora. Jest to pośredniczenie w sporze, mające na celu pomoc stronom w osiągnięciu porozumienia.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 wypadku postępowania karnego dodatkowym celem mediacji jest naprawa wyrządzonej szkody, zła.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 postępowaniu w sprawach nieletnich, podstawą jest walor wychowawczy mediacji.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ytuł 1"/>
          <p:cNvSpPr>
            <a:spLocks noGrp="1"/>
          </p:cNvSpPr>
          <p:nvPr>
            <p:ph type="title"/>
          </p:nvPr>
        </p:nvSpPr>
        <p:spPr>
          <a:xfrm>
            <a:off x="250825" y="5589588"/>
            <a:ext cx="8261350" cy="1039812"/>
          </a:xfrm>
        </p:spPr>
        <p:txBody>
          <a:bodyPr/>
          <a:lstStyle/>
          <a:p>
            <a:pPr eaLnBrk="1" hangingPunct="1"/>
            <a:r>
              <a:rPr lang="pl-PL" smtClean="0"/>
              <a:t>MEDIACJA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0825" y="1125538"/>
            <a:ext cx="8229600" cy="4525962"/>
          </a:xfrm>
        </p:spPr>
        <p:txBody>
          <a:bodyPr rtlCol="0">
            <a:normAutofit fontScale="92500"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Mediacja wraz z </a:t>
            </a:r>
            <a:r>
              <a:rPr lang="pl-PL" dirty="0" smtClean="0"/>
              <a:t>facylitacją, negocjacją oraz konferencją sprawiedliwości naprawczej </a:t>
            </a:r>
            <a:r>
              <a:rPr lang="pl-PL" b="1" dirty="0" smtClean="0"/>
              <a:t>jest jedną z procedur rozwiązywania konfliktów.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 </a:t>
            </a:r>
            <a:r>
              <a:rPr lang="pl-PL" b="1" dirty="0" smtClean="0"/>
              <a:t>Mediacja</a:t>
            </a:r>
            <a:r>
              <a:rPr lang="pl-PL" dirty="0" smtClean="0"/>
              <a:t>, to również </a:t>
            </a:r>
            <a:r>
              <a:rPr lang="pl-PL" b="1" dirty="0" smtClean="0"/>
              <a:t>forma sprawiedliwości naprawczej.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Mediacja</a:t>
            </a:r>
            <a:r>
              <a:rPr lang="pl-PL" dirty="0" smtClean="0"/>
              <a:t> jest dobrowolnym porozumiewaniem się stron będących w konflikcie przy wsparciu akceptowanego przez nie mediatora, kierującego się zasadami: bezstronności, neutralności i poufności.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ytuł 1"/>
          <p:cNvSpPr>
            <a:spLocks noGrp="1"/>
          </p:cNvSpPr>
          <p:nvPr>
            <p:ph type="title"/>
          </p:nvPr>
        </p:nvSpPr>
        <p:spPr>
          <a:xfrm>
            <a:off x="942975" y="0"/>
            <a:ext cx="8185150" cy="1050925"/>
          </a:xfrm>
        </p:spPr>
        <p:txBody>
          <a:bodyPr/>
          <a:lstStyle/>
          <a:p>
            <a:pPr eaLnBrk="1" hangingPunct="1"/>
            <a:r>
              <a:rPr lang="pl-PL" smtClean="0"/>
              <a:t>ZASADY MEDIACJI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288" y="1196975"/>
            <a:ext cx="8183562" cy="4187825"/>
          </a:xfrm>
        </p:spPr>
        <p:txBody>
          <a:bodyPr rtlCol="0">
            <a:normAutofit fontScale="70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1.</a:t>
            </a:r>
            <a:r>
              <a:rPr lang="pl-PL" b="1" dirty="0" smtClean="0"/>
              <a:t> Dobrowolność </a:t>
            </a:r>
            <a:r>
              <a:rPr lang="pl-PL" dirty="0" smtClean="0"/>
              <a:t>– strony uczestniczą w procesie z własnej woli.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2. </a:t>
            </a:r>
            <a:r>
              <a:rPr lang="pl-PL" b="1" dirty="0" smtClean="0"/>
              <a:t>Poufność </a:t>
            </a:r>
            <a:r>
              <a:rPr lang="pl-PL" dirty="0" smtClean="0"/>
              <a:t>– wszelkie informacje pozyskane w trakcie przeprowadzania rozmów mediacyjnych ze stronami są poufne i nie mogą być  przekazywane żadnej instytucji, ani osobie prywatnej.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3. </a:t>
            </a:r>
            <a:r>
              <a:rPr lang="pl-PL" b="1" dirty="0" smtClean="0"/>
              <a:t>Bezstronność</a:t>
            </a:r>
            <a:r>
              <a:rPr lang="pl-PL" dirty="0" smtClean="0"/>
              <a:t> – strony konfliktu maja równe prawa i są jednakowo traktowane. Mediator szczególnie dba o zachowanie równorzędności stron.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4. </a:t>
            </a:r>
            <a:r>
              <a:rPr lang="pl-PL" b="1" dirty="0" smtClean="0"/>
              <a:t>Neutralność</a:t>
            </a:r>
            <a:r>
              <a:rPr lang="pl-PL" dirty="0" smtClean="0"/>
              <a:t> – mediator pozostaje neutralny wobec przedmiotu sporu.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5. </a:t>
            </a:r>
            <a:r>
              <a:rPr lang="pl-PL" b="1" dirty="0" smtClean="0"/>
              <a:t>Akceptowalność </a:t>
            </a:r>
            <a:r>
              <a:rPr lang="pl-PL" dirty="0" smtClean="0"/>
              <a:t>– strony wyrażają zgodę na zasady mediacji oraz na osobę mediatora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ytuł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92163"/>
          </a:xfrm>
        </p:spPr>
        <p:txBody>
          <a:bodyPr/>
          <a:lstStyle/>
          <a:p>
            <a:pPr eaLnBrk="1" hangingPunct="1"/>
            <a:r>
              <a:rPr lang="pl-PL" sz="2800" b="1" smtClean="0"/>
              <a:t>ZASADY MEDIACJI  ( DODANE PRZEZ POLSKIE CENTRUM MEDIACJI )W KODEKSIE ETYKI MEDIATORA</a:t>
            </a:r>
          </a:p>
        </p:txBody>
      </p:sp>
      <p:sp>
        <p:nvSpPr>
          <p:cNvPr id="36866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l-PL" b="1" smtClean="0"/>
              <a:t>Bezinteresowność</a:t>
            </a:r>
            <a:r>
              <a:rPr lang="pl-PL" smtClean="0"/>
              <a:t> – mediator nie może wykorzystywać kontaktu ze stronami dla własnych korzyści.</a:t>
            </a:r>
          </a:p>
          <a:p>
            <a:pPr marL="0" indent="0" eaLnBrk="1" hangingPunct="1">
              <a:buFont typeface="Arial" charset="0"/>
              <a:buNone/>
            </a:pPr>
            <a:r>
              <a:rPr lang="pl-PL" b="1" smtClean="0"/>
              <a:t>Profesjonalizm</a:t>
            </a:r>
            <a:r>
              <a:rPr lang="pl-PL" smtClean="0"/>
              <a:t> – Mediator powinien ukończyć specjalistyczne szkolenia z mediacji.</a:t>
            </a:r>
          </a:p>
          <a:p>
            <a:pPr marL="0" indent="0" eaLnBrk="1" hangingPunct="1">
              <a:buFont typeface="Arial" charset="0"/>
              <a:buNone/>
            </a:pPr>
            <a:r>
              <a:rPr lang="pl-PL" b="1" smtClean="0"/>
              <a:t>Szacunek</a:t>
            </a:r>
            <a:r>
              <a:rPr lang="pl-PL" smtClean="0"/>
              <a:t> – mediator szanuje godność stron.</a:t>
            </a:r>
          </a:p>
          <a:p>
            <a:pPr marL="0" indent="0" eaLnBrk="1" hangingPunct="1">
              <a:buFont typeface="Arial" charset="0"/>
              <a:buNone/>
            </a:pP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200" smtClean="0"/>
              <a:t>MEDIACJE CYWILNE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Sądowe: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rodzinne – o rozwód/separację – kierowane z sądów okręgowych na podstawie postanowienia,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 rodzinne – o konflikty z dziećmi – kierowane z sądów rejonowych na podstawie postanowienia sądu,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 gospodarcze – kierowane z sądów okręgowych, gospodarczych,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 pozostałe kierowane do sądów cywilnych – podział majątku, dział spadku, sąsiedzkie, o zapłatę itp. kierowane z sądów okręgowych lub rejonowych na podstawie postanowienia,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 pracownicze i ubezpieczeń społecznych – kierowane z sądów pracy na podstawie postanowienia.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 rtlCol="0">
            <a:normAutofit fontScale="6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Pozasądowe: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rodzinne – o rozwód/separację – zgłaszane przez osoby prywatne, ugoda mediacyjna wraz z protokołem stanowi załącznik do wniosku o rozwód/separację,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 </a:t>
            </a:r>
            <a:r>
              <a:rPr lang="pl-PL" dirty="0" smtClean="0"/>
              <a:t>rodzinne – o kontakty z dziećmi – zgłaszane przez osoby prywatne, ugoda mediacyjna wraz z protokołem stanowi załącznik do wniosku o ustalenie kontaktów lub zmianę,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gospodarcze – zgłaszane przez osoby prywatne, firmy, instytucje – ugoda mediacyjna może być złożona w sądzie wraz z wnioskiem o nadanie klauzuli wykonalności,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 </a:t>
            </a:r>
            <a:r>
              <a:rPr lang="pl-PL" dirty="0" smtClean="0"/>
              <a:t>inne – podział majątku, dział spadku, sąsiedzkie, o zapłatę itp., ugoda mediacyjna może być złożona w sadzie z wnioskiem o nadanie klauzuli wykonalności lub np. złożona wraz z wnioskiem o dział spadku,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p</a:t>
            </a:r>
            <a:r>
              <a:rPr lang="pl-PL" dirty="0" smtClean="0"/>
              <a:t>racownicze i ubezpieczeń społecznych – zgłaszane przez osoby prywatne, firmy, instytucje – ugoda mediacyjna może być złożona w sadzie wraz z wnioskiem o nadanie klauzuli wykonalności,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o</a:t>
            </a:r>
            <a:r>
              <a:rPr lang="pl-PL" dirty="0" smtClean="0"/>
              <a:t>światowe – zlecane przez osoby prywatne, instytucje, organizacje,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s</a:t>
            </a:r>
            <a:r>
              <a:rPr lang="pl-PL" dirty="0" smtClean="0"/>
              <a:t>połeczne – międzykulturowe, przygraniczne – zgłaszane przez osoby prywatne, instytucje, organizacje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CELEM MEDIACJI JEST: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rozwiązywanie konfliktu, a nie jego rozstrzygnięcie,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poznanie i zrozumienie racji i punktu widzenia drugiej osoby, 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u</a:t>
            </a:r>
            <a:r>
              <a:rPr lang="pl-PL" dirty="0" smtClean="0"/>
              <a:t>trzymanie lub naprawienie/zbudowanie dobrej komunikacji, satysfakcjonujących relacji między stronami, dążenie do pojednania stron,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w</a:t>
            </a:r>
            <a:r>
              <a:rPr lang="pl-PL" dirty="0" smtClean="0"/>
              <a:t>ypracowanie przez strony ( przy wsparciu mediatora) satysfakcjonującej i akceptowalnej dla nich ugody,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n</a:t>
            </a:r>
            <a:r>
              <a:rPr lang="pl-PL" dirty="0" smtClean="0"/>
              <a:t>aprawienie szkody/krzywdy doznanej przez osobę pokrzywdzoną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z</a:t>
            </a:r>
            <a:r>
              <a:rPr lang="pl-PL" dirty="0" smtClean="0"/>
              <a:t>adośćuczynienie doznanej krzywdy/szkody osobie pokrzywdzonej zgodnie z jej potrzebami i oczekiwaniami, które jest również akceptowane przez sprawcę,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„budowanie” poczucia odpowiedzialności za swoje oczekiwania, decyzje, czyny i potrzeby u stron mediacji,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d</a:t>
            </a:r>
            <a:r>
              <a:rPr lang="pl-PL" dirty="0" smtClean="0"/>
              <a:t>anie stronom możliwości współdecydowania we własnej sprawie.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smtClean="0"/>
              <a:t>PRZEBIEG MEDIACJI KARNEJ  I Z NIELETNIM SPRAWCĄ CZYNU KARNEGO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Rozpoczęcie mediacji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Etap 1 </a:t>
            </a:r>
            <a:r>
              <a:rPr lang="pl-PL" dirty="0" smtClean="0"/>
              <a:t>– zapoznanie się ze sprawą – mediator zapoznaje się z dokumentacją i podejmuje decyzje o przyjęciu sprawy do mediacji lub rezygnacji z jej prowadzenia.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Etap 2 </a:t>
            </a:r>
            <a:r>
              <a:rPr lang="pl-PL" dirty="0" smtClean="0"/>
              <a:t>– zaproszenie na mediację – formy: list, telefon, e-mail.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Kolejność zapraszanych stron na spotkanie wstępne: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pl-PL" dirty="0" smtClean="0"/>
              <a:t>pierwszą zapraszamy osobę oskarżoną,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pl-PL" dirty="0"/>
              <a:t>d</a:t>
            </a:r>
            <a:r>
              <a:rPr lang="pl-PL" dirty="0" smtClean="0"/>
              <a:t>rugą zapraszamy osobę pokrzywdzoną.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b="1" dirty="0" smtClean="0"/>
              <a:t>udział adwokatów </a:t>
            </a:r>
            <a:r>
              <a:rPr lang="pl-PL" dirty="0" smtClean="0"/>
              <a:t>– na udział adwokatów w mediacji muszą wyrazić zgodę obie strony,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b="1" dirty="0"/>
              <a:t>u</a:t>
            </a:r>
            <a:r>
              <a:rPr lang="pl-PL" b="1" dirty="0" smtClean="0"/>
              <a:t>dział rodziców </a:t>
            </a:r>
            <a:r>
              <a:rPr lang="pl-PL" dirty="0" smtClean="0"/>
              <a:t>lub opiekunów prawnych – mediator ma obowiązek zaprosić rodziców.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ZADANIA SPOTKANIA WSTĘPNEGO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n</a:t>
            </a:r>
            <a:r>
              <a:rPr lang="pl-PL" dirty="0" smtClean="0"/>
              <a:t>awiązanie kontaktu z każdą ze stron – zbudowanie atmosfery zaufania i bezpieczeństwa,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p</a:t>
            </a:r>
            <a:r>
              <a:rPr lang="pl-PL" dirty="0" smtClean="0"/>
              <a:t>rzedstawienie zasad, reguł mediacji i roli mediatora,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p</a:t>
            </a:r>
            <a:r>
              <a:rPr lang="pl-PL" dirty="0" smtClean="0"/>
              <a:t>rzedstawienie korzyści z mediacji dla strony,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p</a:t>
            </a:r>
            <a:r>
              <a:rPr lang="pl-PL" dirty="0" smtClean="0"/>
              <a:t>rzedstawienie prawnych uwarunkowań mediacji,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o</a:t>
            </a:r>
            <a:r>
              <a:rPr lang="pl-PL" dirty="0" smtClean="0"/>
              <a:t>debranie zgody na mediację i mediatora,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w</a:t>
            </a:r>
            <a:r>
              <a:rPr lang="pl-PL" dirty="0" smtClean="0"/>
              <a:t>ysłuchanie punktu widzenia strony na konflikt z dzisiejszej perspektywy,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p</a:t>
            </a:r>
            <a:r>
              <a:rPr lang="pl-PL" dirty="0" smtClean="0"/>
              <a:t>rzedstawienie przez stronę jej potrzeb i oczekiwań,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p</a:t>
            </a:r>
            <a:r>
              <a:rPr lang="pl-PL" dirty="0" smtClean="0"/>
              <a:t>rzekierowanie na przyszłość – poszukiwanie najlepszego sposobu rozwiązywania konfliktu satysfakcjonującego strony,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p</a:t>
            </a:r>
            <a:r>
              <a:rPr lang="pl-PL" dirty="0" smtClean="0"/>
              <a:t>róba spojrzenia na konflikt z perspektywy drugiej strony,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d</a:t>
            </a:r>
            <a:r>
              <a:rPr lang="pl-PL" dirty="0" smtClean="0"/>
              <a:t>iagnoza fazy, w której znajduje się strona, wstępna hipoteza przebiegu i wyników mediacji.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>
          <a:xfrm>
            <a:off x="468313" y="260350"/>
            <a:ext cx="8218487" cy="626427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pl-PL" sz="2000" smtClean="0">
              <a:latin typeface="Arial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000" smtClean="0"/>
              <a:t>O konflikcie mówimy wówczas , gdy: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pl-PL" sz="2000" smtClean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000" smtClean="0"/>
              <a:t>dwie lub więcej osób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000" smtClean="0"/>
              <a:t>wzajemnie od siebie </a:t>
            </a:r>
            <a:r>
              <a:rPr lang="pl-PL" sz="2000" u="sng" smtClean="0"/>
              <a:t>zależnych  </a:t>
            </a:r>
            <a:r>
              <a:rPr lang="pl-PL" sz="2000" smtClean="0">
                <a:solidFill>
                  <a:srgbClr val="CC0000"/>
                </a:solidFill>
              </a:rPr>
              <a:t>/ konflikt  potencjalny/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pl-PL" sz="2000" smtClean="0"/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000" smtClean="0"/>
              <a:t>spostrzega niemożliwe do pogodzenia różnice 	</a:t>
            </a:r>
            <a:r>
              <a:rPr lang="pl-PL" sz="2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POTRZEB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000" smtClean="0"/>
              <a:t>i zagrożenia              	i/lub</a:t>
            </a:r>
            <a:r>
              <a:rPr lang="pl-PL" sz="2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		ZASOBÓW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000" smtClean="0"/>
              <a:t>istotnych 		i/lub</a:t>
            </a:r>
            <a:r>
              <a:rPr lang="pl-PL" sz="2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WARTOŚCI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000" smtClean="0">
                <a:solidFill>
                  <a:srgbClr val="CC0000"/>
                </a:solidFill>
              </a:rPr>
              <a:t>					/ konflikt ukryty/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000" smtClean="0"/>
              <a:t>Podejmuje działania,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000" smtClean="0"/>
              <a:t>aby sytuację tę zmienić		</a:t>
            </a:r>
            <a:r>
              <a:rPr lang="pl-PL" sz="2000" smtClean="0">
                <a:solidFill>
                  <a:srgbClr val="CC0000"/>
                </a:solidFill>
              </a:rPr>
              <a:t>/ konflikt jawny/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pl-PL" sz="2000" smtClean="0"/>
          </a:p>
          <a:p>
            <a:pPr marL="609600" indent="-60960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pl-PL" sz="2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 WYNIKU TYCH DZIAŁAŃ KONFLIKT ULEGA: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pl-PL" sz="2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pl-PL" sz="2000" smtClean="0"/>
              <a:t>ESKALACJI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pl-PL" sz="2000" smtClean="0"/>
              <a:t>ROZWIĄZANIU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pl-PL" sz="2000" smtClean="0"/>
              <a:t>ZŁAGODZENIU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SESJA MEDIACYJNA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Etap 1. </a:t>
            </a:r>
            <a:r>
              <a:rPr lang="pl-PL" dirty="0" smtClean="0"/>
              <a:t>wprowadzenie do mediacji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p</a:t>
            </a:r>
            <a:r>
              <a:rPr lang="pl-PL" dirty="0" smtClean="0"/>
              <a:t>rzypomnienie zasad mediacji i roli mediatora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s</a:t>
            </a:r>
            <a:r>
              <a:rPr lang="pl-PL" dirty="0" smtClean="0"/>
              <a:t>potkania na osobności – rola, reguły, zadania,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w</a:t>
            </a:r>
            <a:r>
              <a:rPr lang="pl-PL" dirty="0" smtClean="0"/>
              <a:t>spólne wypracowanie reguł obowiązujących podczas posiedzeń mediacyjnych,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o</a:t>
            </a:r>
            <a:r>
              <a:rPr lang="pl-PL" dirty="0" smtClean="0"/>
              <a:t>kreślenie ram czasowych mediacji i posiedzeń mediacyjnych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o</a:t>
            </a:r>
            <a:r>
              <a:rPr lang="pl-PL" dirty="0" smtClean="0"/>
              <a:t>kreślenie przedmiotu, tematów mediacji,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Etap 2. </a:t>
            </a:r>
            <a:r>
              <a:rPr lang="pl-PL" dirty="0" smtClean="0"/>
              <a:t>przedstawienie punku widzenia stron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( ewentualna weryfikacja diagnozy i hipotezy)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u</a:t>
            </a:r>
            <a:r>
              <a:rPr lang="pl-PL" dirty="0" smtClean="0"/>
              <a:t>możliwienie wypowiedzenia każdej stronie jej punktu widzenia konfliktu,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u</a:t>
            </a:r>
            <a:r>
              <a:rPr lang="pl-PL" dirty="0" smtClean="0"/>
              <a:t>możliwienie wysłuchania tego punktu widzenia przez drugą stronę  min. stosowanie technik aktywnego słuchania,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z</a:t>
            </a:r>
            <a:r>
              <a:rPr lang="pl-PL" dirty="0" smtClean="0"/>
              <a:t>ebranie przez mediatora potrzeb, oczekiwań każdej ze stron,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w</a:t>
            </a:r>
            <a:r>
              <a:rPr lang="pl-PL" dirty="0" smtClean="0"/>
              <a:t>spieranie stron w dotarciu do źródeł konfliktu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d</a:t>
            </a:r>
            <a:r>
              <a:rPr lang="pl-PL" dirty="0" smtClean="0"/>
              <a:t>efiniowanie problemów i ich gradacja/spisywanie listy tychże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 rtlCol="0">
            <a:normAutofit fontScale="77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Etap 3. </a:t>
            </a:r>
            <a:r>
              <a:rPr lang="pl-PL" dirty="0" smtClean="0"/>
              <a:t>poszukiwanie rozwiązań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w</a:t>
            </a:r>
            <a:r>
              <a:rPr lang="pl-PL" dirty="0" smtClean="0"/>
              <a:t>ysłuchanie punktu widzenia na poszczególne problemy każdej strony,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 określenie potrzeb i interesów każdej strony,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b</a:t>
            </a:r>
            <a:r>
              <a:rPr lang="pl-PL" dirty="0" smtClean="0"/>
              <a:t>udowanie zrozumienia ( choć nie koniecznie akceptacji) dla punktu widzenia, potrzeb interesów każdej strony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p</a:t>
            </a:r>
            <a:r>
              <a:rPr lang="pl-PL" dirty="0" smtClean="0"/>
              <a:t>oszukiwanie punktów zbieżnych – wspólnych interesów,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Etap 4.</a:t>
            </a:r>
            <a:r>
              <a:rPr lang="pl-PL" dirty="0" smtClean="0"/>
              <a:t> budowanie wspólnego rozwiązania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z</a:t>
            </a:r>
            <a:r>
              <a:rPr lang="pl-PL" dirty="0" smtClean="0"/>
              <a:t>ebranie propozycji możliwych rozwiązań,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p</a:t>
            </a:r>
            <a:r>
              <a:rPr lang="pl-PL" dirty="0" smtClean="0"/>
              <a:t>odkreślanie wspólnych interesów,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s</a:t>
            </a:r>
            <a:r>
              <a:rPr lang="pl-PL" dirty="0" smtClean="0"/>
              <a:t>prawdzanie realności wypracowanych rozwiązań,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s</a:t>
            </a:r>
            <a:r>
              <a:rPr lang="pl-PL" dirty="0" smtClean="0"/>
              <a:t>prawdzanie, czy są akceptowane przez obie strony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/>
              <a:t>j</a:t>
            </a:r>
            <a:r>
              <a:rPr lang="pl-PL" dirty="0" smtClean="0"/>
              <a:t>asne sformułowanie zobowiązań każdej ze stron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b="1" dirty="0" smtClean="0"/>
              <a:t>Etap 5. </a:t>
            </a:r>
            <a:r>
              <a:rPr lang="pl-PL" sz="1600" dirty="0" smtClean="0"/>
              <a:t>spisanie porozumienia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dirty="0" err="1" smtClean="0"/>
              <a:t>a.Sformułowanie</a:t>
            </a:r>
            <a:r>
              <a:rPr lang="pl-PL" sz="1600" dirty="0" smtClean="0"/>
              <a:t> treści porozumienia – ugody mediacyjnej – mediator czuwa nad tym, by ugoda spełniała wszystkie wymogi formalno-prawne, a także była precyzyjnym odbiciem intencji w stylu MAKRO: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b="1" dirty="0" smtClean="0"/>
              <a:t>M</a:t>
            </a:r>
            <a:r>
              <a:rPr lang="pl-PL" sz="1600" dirty="0" smtClean="0"/>
              <a:t>ierzalne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b="1" dirty="0" smtClean="0"/>
              <a:t>A</a:t>
            </a:r>
            <a:r>
              <a:rPr lang="pl-PL" sz="1600" dirty="0" smtClean="0"/>
              <a:t>ktualne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b="1" dirty="0" smtClean="0"/>
              <a:t>K</a:t>
            </a:r>
            <a:r>
              <a:rPr lang="pl-PL" sz="1600" dirty="0" smtClean="0"/>
              <a:t>onkretne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b="1" dirty="0" smtClean="0"/>
              <a:t>R</a:t>
            </a:r>
            <a:r>
              <a:rPr lang="pl-PL" sz="1600" dirty="0" smtClean="0"/>
              <a:t>ealistyczne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b="1" dirty="0" smtClean="0"/>
              <a:t>O</a:t>
            </a:r>
            <a:r>
              <a:rPr lang="pl-PL" sz="1600" dirty="0" smtClean="0"/>
              <a:t>kreślało terminy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dirty="0" smtClean="0"/>
              <a:t>b. Spisanie projektu porozumienia – projekt porozumienia mediacyjnego, jeśli przekazuje się go stronom w formie pisemnej przez podpisaniem, powinien być spisany w sposób uniemożliwiający identyfikację tzn. bez sygnatury akt, nazwisk itp.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dirty="0" smtClean="0"/>
              <a:t>c. Strony mają prawo do przedstawienia porozumienia ugody mediacyjnej, swoim prawnikom, rodzinie i innym osobom, z którymi chciałby ją skonsultować, bądź same potrzebują czasu na przemyślenie jej.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dirty="0" smtClean="0"/>
              <a:t>d. Podpisanie porozumienia – ugody mediacyjnej ( ewentualność ugody cząstkowej). Dokument ugody dokładnie oddaje intencje stron, przecież to strony są autorami porozumienia. Zapis ugody jest zwięzły i dokładny, forma zapisu zawiera łatwe do zrozumienia dla stron sformułowania.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1600" dirty="0" smtClean="0"/>
              <a:t>e. Zakres ingerencji mediatora w treść ugody – mediator czuwa nad: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1600" dirty="0"/>
              <a:t>r</a:t>
            </a:r>
            <a:r>
              <a:rPr lang="pl-PL" sz="1600" dirty="0" smtClean="0"/>
              <a:t>ealnością podjętych zobowiązań,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1600" dirty="0"/>
              <a:t>d</a:t>
            </a:r>
            <a:r>
              <a:rPr lang="pl-PL" sz="1600" dirty="0" smtClean="0"/>
              <a:t>obrowolnością przyjęcia warunków przez strony.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b="1" dirty="0" smtClean="0"/>
              <a:t>Etap 6 – Zakończenie mediacji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pl-PL" sz="2400" dirty="0" smtClean="0"/>
              <a:t>Przekazanie stronom po jednym egzemplarzu ugody mediacyjnej,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pl-PL" sz="2400" dirty="0" smtClean="0"/>
              <a:t>Przypomnienie stronom procedury formalnej,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pl-PL" sz="2400" dirty="0" smtClean="0"/>
              <a:t>Przygotowanie i przesłanie do sądu sprawozdania z mediacji wraz z ugodą i rachunkiem/fakturą.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lphaLcParenR"/>
              <a:defRPr/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Korzyści mediacji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Bezpośredni wpływ na rozwiązanie konfliktu oraz podejmowanie decyzji o zadośćuczynieniu, świadczonej rekompensacie, czy też określeniu dalszych reguł współżycia,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Zamiana walki stron na działanie mające na celu rozwiązanie wspólnego problemu,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Realne szanse otrzymania zadośćuczynienia zarówno w formie materialnej, jak i moralnej,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Współdecydowanie o sobie i przebiegu konfliktu, w którym jest się stroną,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Odreagowanie emocji, zmniejszenie leku,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Przyjęcie odpowiedzialności za własne czyny,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Uniknięcie zaangażowania „niechcianych” przez strony osób trzecich, wyznaczonych do rozwiązania sporu,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Rozpoczęcie wszystkiego od nowa,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Zapobieganie stygmatyzacji,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Wyrażanie potrzeb i uczuć,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sz="8000" b="1" dirty="0" smtClean="0"/>
              <a:t>Pojednanie się.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Funkcje mediatora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1.Dokonywanie diagnozy konfliktu, zrozumienie istoty konfliktu</a:t>
            </a:r>
            <a:r>
              <a:rPr lang="pl-PL" dirty="0" smtClean="0"/>
              <a:t>. Mediator na podstawie dostępnych mu informacji na określonym etapie mediacji podejmuje decyzję prowadzenia tej konkretnej mediacji.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Sprawdza gotowość stron do mediacji oraz dobrowolność uczestniczenia w niej wykorzystując techniki dobrej komunikacji. Stara się zrozumieć na czym polega konflikt. W oparciu o koło konfliktu dokonuje szczegółowej klasyfikacji konfliktu.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2. Organizowanie procesu mediacyjnego.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Mediator postępuje według znanych mu procedur mediacyjnych. Wykonuje czynności niezbędne do nawiązania kontaktu ze stronami. Mediator zapewnia bezpieczne warunki, wykazuje dużą uważność i dokładność. Mediator nie pracuje schematycznie i pamięta, iż każda mediacja jest inna.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3. Aktywny słuchacz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Mediator zna i potrafi stosować różne techniki dobrej komunikacji.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0178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pl-PL" b="1" smtClean="0"/>
              <a:t>4. Sprawdzanie realności i wykonalności propozycji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Trwałość porozumienia wynika w dużej mierze z realności i wykonalności propozycji. Mediator uważnie sprawdza zadając pytania, budząc wątpliwości czy proponowane rozwiązania są możliwe do wypełnienia.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Mediator aktywizuje strony do argumentowania opartego na gwarancjach osób kompetentnych.</a:t>
            </a:r>
          </a:p>
          <a:p>
            <a:pPr marL="0" indent="0" eaLnBrk="1" hangingPunct="1">
              <a:buFont typeface="Arial" charset="0"/>
              <a:buNone/>
            </a:pPr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 rtlCol="0">
            <a:normAutofit fontScale="92500"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5.Sprawdzanie innych możliwości, szukanie alternatywnych rozwiązań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Otwieranie perspektywy do poszukiwania rozwiązań niestandardowych, pobudzanie i zachęcanie poprzez zadawanie pytań do spojrzenia na problem z innej perspektywy.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6. Poszerzenie źródeł informacji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Mediator po dokonaniu diagnozy konfliktu jest otwarty na zachodzące zmiany podczas procesu mediacyjnego. Korzysta z informacji, które napływają w trakcie procesu mediacyjnego. Uwzględnia możliwości ewolucji.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2226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pl-PL" b="1" smtClean="0"/>
              <a:t>7. Pomoc w formułowaniu warunków ugody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Przedstawione przez strony warunki ugody powinny być sformułowane w języku zrozumiałym dla autora i dla stron oraz wyrażone zgodnie z intencją stron. 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Pomoc mediatora nie może być na tym etapie rozumiana jako udzielanie porad lub dawanie instrukcji. Mediator zachęca do współdziałania w tworzeniu ugody.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Konflikt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mtClean="0"/>
              <a:t>Przyczyny konfliktu mogą być różnorodne:</a:t>
            </a:r>
          </a:p>
          <a:p>
            <a:pPr eaLnBrk="1" hangingPunct="1">
              <a:buFont typeface="Arial" charset="0"/>
              <a:buNone/>
            </a:pPr>
            <a:endParaRPr lang="pl-PL" smtClean="0"/>
          </a:p>
          <a:p>
            <a:pPr eaLnBrk="1" hangingPunct="1"/>
            <a:r>
              <a:rPr lang="pl-PL" smtClean="0"/>
              <a:t>System wartości lub przekonań</a:t>
            </a:r>
          </a:p>
          <a:p>
            <a:pPr eaLnBrk="1" hangingPunct="1"/>
            <a:r>
              <a:rPr lang="pl-PL" smtClean="0"/>
              <a:t>Niewiedza</a:t>
            </a:r>
          </a:p>
          <a:p>
            <a:pPr eaLnBrk="1" hangingPunct="1"/>
            <a:r>
              <a:rPr lang="pl-PL" smtClean="0"/>
              <a:t>Nieścisłe lub nieaktualne informacje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Kto może prowadzić mediację ?</a:t>
            </a:r>
          </a:p>
        </p:txBody>
      </p:sp>
      <p:sp>
        <p:nvSpPr>
          <p:cNvPr id="5325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W postępowaniu w sprawach nieletnich zgodnie z art. 3a. § 1 ustawy o postępowaniu w sprawach nieletnich w każdym stadium postępowania są rodzinny może, z inicjatywy lub za zgodą pokrzywdzonego i nieletniego, skierować sprawę do instytucji lub osoby godnej zaufania w celu przeprowadzenia postępowania mediacyjnego.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Postępowanie w sprawach karnych – instytucja.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Do prowadzenia postępowania mediacyjnego uprawniona jest instytucja, która: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Zgodnie ze swoimi zadaniami statutowymi powołana została do wykonywania zadań w zakresie mediacji, resocjalizacji, ochrony interesu społecznego, ochrony ważnego interesu indywidualnego lub ochrony wolności i praw człowieka,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Posiada warunki organizacyjne i kadrowe umożliwiające przeprowadzenie postępowania mediacyjnego,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Została wpisana do wykazu.</a:t>
            </a:r>
            <a:endParaRPr lang="pl-PL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Postępowanie mediacyjne w imieniu instytucji, prowadzi upoważniony przez nią </a:t>
            </a:r>
            <a:r>
              <a:rPr lang="pl-PL" b="1" u="sng" dirty="0" smtClean="0"/>
              <a:t>pisemnie</a:t>
            </a:r>
            <a:r>
              <a:rPr lang="pl-PL" dirty="0" smtClean="0"/>
              <a:t> przedstawiciel, spełniający warunki określone dla mediatora.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pl-PL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Postępowanie mediacyjne może również prowadzić osoba godna zaufania, która: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Ukończyła 26 lat,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Korzysta z pełni praw cywilnych i publicznych,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Biegle włada jeżykiem polskim w mowie i piśmie,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/>
              <a:t> </a:t>
            </a:r>
            <a:r>
              <a:rPr lang="pl-PL" dirty="0" smtClean="0"/>
              <a:t>4. </a:t>
            </a:r>
            <a:r>
              <a:rPr lang="pl-PL" dirty="0"/>
              <a:t> </a:t>
            </a:r>
            <a:r>
              <a:rPr lang="pl-PL" dirty="0" smtClean="0"/>
              <a:t>  Nie była karana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 5 Posiada wykształcenie z zakresu psychologii, pedagogiki, socjologii, resocjalizacji lub prawa oraz ma doświadczenie w zakresie wychowania lub resocjalizacji młodzieży,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6. Posiada umiejętności rozwiązywania konfliktów oraz nawiązywania kontaktów międzyludzkich,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7. Daje rękojmię należytego wykonywania obowiązków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8. Odbyła szkolenie dla mediatorów zgodnie z ustawowymi normami,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9. Została wpisana do wykazu prowadzonego przez prezesa Sądu Okręgowego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Postępowanie w sprawach nieletnich. </a:t>
            </a:r>
            <a:r>
              <a:rPr lang="pl-PL" sz="4000" dirty="0" smtClean="0"/>
              <a:t>Mediatorem nie może być czynny zawodowo: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/>
              <a:t>S</a:t>
            </a:r>
            <a:r>
              <a:rPr lang="pl-PL" dirty="0" smtClean="0"/>
              <a:t>ędzia, prokurator, asesor i aplikant sądowy lub prokuratorski oraz inna osoba zatrudniona w sądzie, prokuraturze, Policji lub innej instytucji uprawnionej do ścigania przestępstw,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Adwokat, radca prawny i notariusz oraz ich aplikanci,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Komornik, aplikant komorniczy i pracownik jego kancelarii,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Funkcjonariusz i pracownik Służby Więziennej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Pracownik placówki opiekuńczo – wychowawczej, specjalnego ośrodka </a:t>
            </a:r>
            <a:r>
              <a:rPr lang="pl-PL" dirty="0" err="1" smtClean="0"/>
              <a:t>szkolno</a:t>
            </a:r>
            <a:r>
              <a:rPr lang="pl-PL" dirty="0" smtClean="0"/>
              <a:t>–wychowawczego, zakładu poprawczego lub schroniska dla nieletnich,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Pracownik instytucji lub członek organizacji zajmujących się świadczeniem pomocy dla ofiar przestępstw lub działalnością na ich rzecz,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Ławnik sądowy w czasie trwania kadencji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Społeczny kurator sądowy.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Postępowanie w sprawach nieletnich. Szkolenie mediatorów.</a:t>
            </a:r>
            <a:endParaRPr lang="pl-PL" dirty="0"/>
          </a:p>
        </p:txBody>
      </p:sp>
      <p:sp>
        <p:nvSpPr>
          <p:cNvPr id="5734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pl-PL" sz="2800" smtClean="0"/>
              <a:t>Ustawa o postępowaniu w sprawach nieletnich narzuca wymagania i standardy w stosunku do mediatorów.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z="2800" smtClean="0"/>
              <a:t>Mediatorzy powinni być zaznajomieni z problematyką postępowania mediacyjnego oraz uzyskać wiedzę potrzebną do wykonywania czynności mediatora.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z="2800" smtClean="0"/>
              <a:t>Szkolenie obejmuje zajęcia teoretyczne i praktyczne.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z="2800" smtClean="0"/>
              <a:t>Szkolenie przeprowadza się według standardów określonych w załączniku do rozporządzenia.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z="2800" u="sng" smtClean="0"/>
              <a:t>Wymagania dotyczące instytucji i osób prowadzących szkolenie są wysokie i ściśle określone.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Postepowanie w sprawach karnych i nieletnich. Wykaz instytucji i osób godnych zaufania.</a:t>
            </a:r>
            <a:endParaRPr lang="pl-PL" dirty="0"/>
          </a:p>
        </p:txBody>
      </p:sp>
      <p:sp>
        <p:nvSpPr>
          <p:cNvPr id="5837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endParaRPr lang="pl-PL" smtClean="0"/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Wykaz instytucji i osób godnych zaufania, uprawnionych do przeprowadzania postępowania mediacyjnego prowadzi Prezes każdego Sądu Okręgowego.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Wniosek</a:t>
            </a:r>
          </a:p>
        </p:txBody>
      </p:sp>
      <p:sp>
        <p:nvSpPr>
          <p:cNvPr id="5939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pl-PL" smtClean="0"/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Wpis do wykazu następuje na wniosek, do którego dołączyć należy dokumenty potwierdzające spełnienie warunków określonych dla mediatora.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Wpis</a:t>
            </a:r>
          </a:p>
        </p:txBody>
      </p:sp>
      <p:sp>
        <p:nvSpPr>
          <p:cNvPr id="6041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pl-PL" smtClean="0"/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Prezes Sądu Okręgowego wpisuje do wykazu instytucję lub osobę godną zaufania, wyrażającą gotowość przeprowadzania postepowania mediacyjnego, po stwierdzeniu spełnienia warunków.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Odmowa - Odwołanie</a:t>
            </a:r>
          </a:p>
        </p:txBody>
      </p:sp>
      <p:sp>
        <p:nvSpPr>
          <p:cNvPr id="61442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pl-PL" smtClean="0"/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Od decyzji o odmowie wpisu przysługuje zainteresowanemu odwołanie do prezesa sądu apelacyjnego.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Dane we wpisie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Wpis zawiera następujące dane: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Nazwę instytucji lub imię nazwisko oraz datę urodzenia osoby godnej zaufania,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Adres siedziby instytucji i jej formę organizacyjną lub adres zamieszkania osoby godnej zaufania,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pl-PL" dirty="0" smtClean="0"/>
              <a:t>Niektóre sądy stosują praktykę umieszczania we wpisie danych o ukończonych kursach.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smtClean="0">
                <a:latin typeface="Arial" charset="0"/>
              </a:rPr>
              <a:t>Klasyfikacja rodzajów i form konfliktu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1258888" y="2060575"/>
            <a:ext cx="6408737" cy="40655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pl-PL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pl-PL" sz="2800" smtClean="0"/>
              <a:t>W otaczającym nas świecie możemy mówić zarówno o konfliktach międzynarodowych, wewnątrzspołecznych, </a:t>
            </a:r>
          </a:p>
          <a:p>
            <a:pPr eaLnBrk="1" hangingPunct="1">
              <a:buFont typeface="Arial" charset="0"/>
              <a:buNone/>
            </a:pPr>
            <a:r>
              <a:rPr lang="pl-PL" sz="2800" smtClean="0"/>
              <a:t>   między pracodawcą a pracownikiem, konflikcie rasowym , itp.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Uprawnieni do skierowania sprawy do mediacji ( postępowanie w sprawach karnych )</a:t>
            </a:r>
            <a:endParaRPr lang="pl-PL" dirty="0"/>
          </a:p>
        </p:txBody>
      </p:sp>
      <p:sp>
        <p:nvSpPr>
          <p:cNvPr id="634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Sąd,</a:t>
            </a:r>
          </a:p>
          <a:p>
            <a:pPr eaLnBrk="1" hangingPunct="1"/>
            <a:r>
              <a:rPr lang="pl-PL" smtClean="0"/>
              <a:t>Prokurator ( w postępowaniu przygotowawczym ),</a:t>
            </a:r>
          </a:p>
          <a:p>
            <a:pPr eaLnBrk="1" hangingPunct="1"/>
            <a:r>
              <a:rPr lang="pl-PL" smtClean="0"/>
              <a:t>Inny uprawniony organ np. Policja.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Mediator z poza listy</a:t>
            </a:r>
          </a:p>
        </p:txBody>
      </p:sp>
      <p:sp>
        <p:nvSpPr>
          <p:cNvPr id="6451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W wyjątkowych przypadkach, uzasadnionych potrzebą skutecznego przeprowadzenia postępowania mediacyjnego, można powołać do prowadzenia postępowania mediacyjnego w konkretnej sprawie zgłaszającą taką gotowość instytucję lub osobę godną zaufania spoza wpisanych do wykazu jeśli spełnia ona warunki.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Z urzędu czy na wniosek ?</a:t>
            </a:r>
          </a:p>
        </p:txBody>
      </p:sp>
      <p:sp>
        <p:nvSpPr>
          <p:cNvPr id="6553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Reguła – na wniosek, ale za zgodą wszystkich stron postępowania.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Z urzędu – z praktycznego punktu widzenia zasadnym jest uzyskać od stron zgodę na takie postępowanie.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Treść postanowienia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W treści postanowienia winny się znaleźć: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Nazwa instytucji lub imię i nazwisko osoby godnej zaufania wyznaczonej do przeprowadzenia postepowania mediacyjnego,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Sygnatura akt,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Dane osobowe oskarżonego ( podejrzanego ) i pokrzywdzonego,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l-PL" dirty="0" smtClean="0"/>
              <a:t>Określenie czynu zarzucanego oskarżonemu wraz z podaniem jego kwalifikacji prawnej.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Osoby uczestniczące w mediacji</a:t>
            </a:r>
          </a:p>
        </p:txBody>
      </p:sp>
      <p:sp>
        <p:nvSpPr>
          <p:cNvPr id="6758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Obligatoryjnie: ustanowieni w sprawie obrońcy i pełnomocnicy.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Fakultatywnie ( za zgodą obu stron ) pełnomocnicy nie mający umocowania w sprawie ( brak informacji od sądu w zawiadomieniu dla mediatora ), inne osoby (członkowie rodziny, duchowni, rodzice 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Postepowanie w sprawach nieletnich.</a:t>
            </a:r>
            <a:br>
              <a:rPr lang="pl-PL" dirty="0" smtClean="0"/>
            </a:br>
            <a:r>
              <a:rPr lang="pl-PL" dirty="0" smtClean="0"/>
              <a:t>Z urzędu czy na wniosek ?</a:t>
            </a:r>
            <a:endParaRPr lang="pl-PL" dirty="0"/>
          </a:p>
        </p:txBody>
      </p:sp>
      <p:sp>
        <p:nvSpPr>
          <p:cNvPr id="6861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pl-PL" smtClean="0"/>
              <a:t>Z inicjatywy nieletniego sprawcy czyny,</a:t>
            </a:r>
          </a:p>
          <a:p>
            <a:pPr eaLnBrk="1" hangingPunct="1">
              <a:buFontTx/>
              <a:buChar char="-"/>
            </a:pPr>
            <a:r>
              <a:rPr lang="pl-PL" smtClean="0"/>
              <a:t>Z inicjatywy pokrzywdzonego,</a:t>
            </a:r>
          </a:p>
          <a:p>
            <a:pPr eaLnBrk="1" hangingPunct="1">
              <a:buFontTx/>
              <a:buChar char="-"/>
            </a:pPr>
            <a:r>
              <a:rPr lang="pl-PL" smtClean="0"/>
              <a:t>Z urzędu.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Dobrowolność procesu mediacji</a:t>
            </a:r>
          </a:p>
        </p:txBody>
      </p:sp>
      <p:sp>
        <p:nvSpPr>
          <p:cNvPr id="6963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endParaRPr lang="pl-PL" smtClean="0"/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Zawsze mediacja musi być prowadzona za zgodą wszystkich uczestników. Zgoda ta może być cofnięta w każdym stadium postępowania mediacyjnego.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Miejsce prowadzenia mediacji.</a:t>
            </a:r>
          </a:p>
        </p:txBody>
      </p:sp>
      <p:sp>
        <p:nvSpPr>
          <p:cNvPr id="7065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pl-PL" smtClean="0"/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Postepowania mediacyjnego nie można przeprowadzić w lokalu zajmowanym przez uczestników lub ich rodziny, ani w budynku sądu.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Osoby uczestniczące w mediacji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       Obligatoryjnie: nieletni i jego rodzice lub opiekunowie prawni, pokrzywdzony, jeśli pokrzywdzony jest nieletni to także jego rodzice lub opiekunowie prawni.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        Postępowanie mediacyjne prowadzi się w sposób poufny, uniemożliwiający osobom postronnym dostęp do informacji uzyskanych w jego toku. Odstąpienie od poufności postepowania mediacyjnego jest możliwe wyłącznie za zgodą wszystkich uczestników.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Koszty mediacji</a:t>
            </a:r>
          </a:p>
        </p:txBody>
      </p:sp>
      <p:sp>
        <p:nvSpPr>
          <p:cNvPr id="72706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l-PL" smtClean="0"/>
              <a:t>Koszty mediacji w sprawach karnych.</a:t>
            </a:r>
          </a:p>
          <a:p>
            <a:pPr marL="0" indent="0" algn="just" eaLnBrk="1" hangingPunct="1">
              <a:buFont typeface="Arial" charset="0"/>
              <a:buNone/>
            </a:pPr>
            <a:endParaRPr lang="pl-PL" smtClean="0"/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Za przeprowadzenie mediacji w sprawie karnej mediatorowi przysługuje wynagrodzenie w kwocie 120 zł. Dodatkowo otrzymuje zryczałtowany zwrot wydatków w kwocie 20 zł.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pl-PL" smtClean="0"/>
              <a:t>Koszty pokrywa organ zlecający mediacje czyli Sąd, Prokuratura lub Policja.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KONFLIKT WARTOŚCI	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mtClean="0"/>
              <a:t>- wiąże się z zasadami, które przestrzegamy lub których się wyrzekamy. Są one różne w swojej ważności i znaczeniu. Konflikt może więc wynikać z przyjętych odmiennych systemów wartości lub też odmiennych interpretacji zasad postępowania.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Koszty mediacji w sprawach nieletnich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Za przeprowadzenie mediacji w sprawie nieletniego mediatorowi przysługuje wynagrodzenie w wysokości 10% kwoty bazowej dla sądowych kuratorów zawodowych, której wysokość ustalona według odrębnych zasad określa ustawa budżetowa ( 1 795,80 zł )czyli wynagrodzenie wynosi 179,58 zł.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Koszty pokrywa organ zlecający mediacje czyli Sąd Rodzinny.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Udostępnianie danych z akt sprawy</a:t>
            </a:r>
            <a:br>
              <a:rPr lang="pl-PL" dirty="0" smtClean="0"/>
            </a:br>
            <a:r>
              <a:rPr lang="pl-PL" dirty="0" smtClean="0"/>
              <a:t>Postepowanie w sprawach karnych</a:t>
            </a:r>
            <a:endParaRPr lang="pl-PL" dirty="0"/>
          </a:p>
        </p:txBody>
      </p:sp>
      <p:sp>
        <p:nvSpPr>
          <p:cNvPr id="74754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l-PL" sz="2400" smtClean="0"/>
              <a:t>Sąd, prokurator i policjant udostępnia instytucji lub osobie godnej zaufania informacje z akt sprawy w zakresie niezbędnych do przeprowadzenia tego postepowania.</a:t>
            </a:r>
          </a:p>
          <a:p>
            <a:pPr marL="0" indent="0" eaLnBrk="1" hangingPunct="1">
              <a:buFont typeface="Arial" charset="0"/>
              <a:buNone/>
            </a:pPr>
            <a:r>
              <a:rPr lang="pl-PL" sz="2400" b="1" smtClean="0"/>
              <a:t>Informacje te powinny zawierać:</a:t>
            </a:r>
          </a:p>
          <a:p>
            <a:pPr marL="0" indent="0" eaLnBrk="1" hangingPunct="1">
              <a:buFont typeface="Arial" charset="0"/>
              <a:buNone/>
            </a:pPr>
            <a:r>
              <a:rPr lang="pl-PL" sz="2400" smtClean="0"/>
              <a:t>Dane osobowe pokrzywdzonego i oskarżonego (podejrzanego )</a:t>
            </a:r>
          </a:p>
          <a:p>
            <a:pPr marL="0" indent="0" eaLnBrk="1" hangingPunct="1">
              <a:buFont typeface="Arial" charset="0"/>
              <a:buNone/>
            </a:pPr>
            <a:r>
              <a:rPr lang="pl-PL" sz="2400" smtClean="0"/>
              <a:t>Określenie czynu zarzucanego podejrzanemu lub oskarżonemu wraz z podaniem jego kwalifikacji prawnej,</a:t>
            </a:r>
          </a:p>
          <a:p>
            <a:pPr marL="0" indent="0" eaLnBrk="1" hangingPunct="1">
              <a:buFont typeface="Arial" charset="0"/>
              <a:buNone/>
            </a:pPr>
            <a:r>
              <a:rPr lang="pl-PL" sz="2400" smtClean="0"/>
              <a:t>Niezbędne dla postępowania mediacyjnego okoliczności popełnienia czynu.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/>
              <a:t>Szersze udostępnienie danych z akt sprawy</a:t>
            </a:r>
            <a:endParaRPr lang="pl-PL" b="1" dirty="0"/>
          </a:p>
        </p:txBody>
      </p:sp>
      <p:sp>
        <p:nvSpPr>
          <p:cNvPr id="75778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endParaRPr lang="pl-PL" sz="2800" smtClean="0"/>
          </a:p>
          <a:p>
            <a:pPr marL="0" indent="0" algn="just" eaLnBrk="1" hangingPunct="1">
              <a:buFont typeface="Arial" charset="0"/>
              <a:buNone/>
            </a:pPr>
            <a:r>
              <a:rPr lang="pl-PL" sz="2800" smtClean="0"/>
              <a:t>W uzasadnionych przypadkach </a:t>
            </a:r>
            <a:r>
              <a:rPr lang="pl-PL" sz="2800" u="sng" smtClean="0"/>
              <a:t>na wniosek mediatora</a:t>
            </a:r>
            <a:r>
              <a:rPr lang="pl-PL" sz="2800" smtClean="0"/>
              <a:t>, sąd lub prokurator – jeśli uzna to za niezbędne – może również udostępnić materiał dowodowy zawarty w aktach sprawy w części dotyczącej oskarżonego, pokrzywdzonego i przestępstwa, których postepowanie mediacyjne dotyczy.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 rtlCol="0">
            <a:normAutofit fontScale="85000"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Ewentualne udostępnienie akt sprawy może nastąpić </a:t>
            </a:r>
            <a:r>
              <a:rPr lang="pl-PL" u="sng" dirty="0" smtClean="0"/>
              <a:t>tylko</a:t>
            </a:r>
            <a:r>
              <a:rPr lang="pl-PL" dirty="0" smtClean="0"/>
              <a:t> w obecności upoważnionego pracownika organu prowadzącego postepowanie ( pracownika sekretariatu, funkcjonariusza policji, aplikanta prokuratorskiego lub sądowego, prokuratora).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Mediator nie jest upoważniony ( i nie może być upoważniony ) do zabierania kat z budynku prokuratury, Sądu lub policji  Nie może też ich otrzymywać pocztą do domu celem zapoznania się z nimi </a:t>
            </a:r>
            <a:endParaRPr lang="pl-PL" b="1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 W uzasadnionych przypadkach można zarządzić wydanie mediatorowi kserokopii dokumentów ( do zwrotu ) lub zezwolić na sporządzenie odpisów.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Udostepnienie danych z akt sprawy</a:t>
            </a:r>
            <a:br>
              <a:rPr lang="pl-PL" dirty="0" smtClean="0"/>
            </a:br>
            <a:r>
              <a:rPr lang="pl-PL" dirty="0" smtClean="0"/>
              <a:t>Postępowanie w sprawach nieletnich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Sąd rodzinny, kierując sprawę do postępowania mediacyjnego, udostępnia mediatorowi informacje z akt sprawy w zakresie niezbędnym do przeprowadzenia postępowania mediacyjnego w szczególności zawarte w postanowieniu o wszczęciu postępowania. </a:t>
            </a:r>
            <a:r>
              <a:rPr lang="pl-PL" dirty="0" smtClean="0"/>
              <a:t>Akta sprawy nieletniego mogą być udostępnione mediatorowi wyłącznie w obecności kierownika sekretariatu sądu.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Odpisy i kserokopie dokumentów, a także notatki akt z postępowania mediacyjnego mediator musi przechowywać w sposób uniemożliwiający zapoznanie się z nimi osobom postronnym.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Uwaga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/>
              <a:t>Nie udostępnia się mediatorowi, zawartych a aktach sprawy, materiałów objętych tajemnicą państwową, służbową, materiałów dotyczących stanu zdrowia nieletniego, a także danych o jego karalności.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mtClean="0"/>
              <a:t>Mediator </a:t>
            </a:r>
            <a:r>
              <a:rPr lang="pl-PL" dirty="0" smtClean="0"/>
              <a:t>ma obowiązek zwrócić do sądu rodzinnego wraz z sprawozdaniem z postepowania mediacyjnego wszelkie otrzymane kserokopie z akt sprawy, odpisy dokumentów i wykonane notatki.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03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051050" y="2349500"/>
          <a:ext cx="4570413" cy="3427413"/>
        </p:xfrm>
        <a:graphic>
          <a:graphicData uri="http://schemas.openxmlformats.org/presentationml/2006/ole">
            <p:oleObj spid="_x0000_s1031" name="Slide" r:id="rId3" imgW="4570530" imgH="342761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KONFLIKT RELACJI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pl-PL" sz="2800" smtClean="0"/>
              <a:t>Odnosi się do satysfakcji bądź jej braku w istniejących kontaktach pomiędzy stronami.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800" smtClean="0"/>
              <a:t>    W sytuacji konfliktu występuje negatywny stosunek do osób z którymi jesteśmy w kontakcie.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800" smtClean="0"/>
              <a:t>    Zwykle wiąże się on z silnymi negatywnymi emocjami i często z zachowaniem odwetowym. Może stać się przyczyna eskalacji konfliktu, nawet wtedy gdy nie mamy obiektywnych powodów do jego powstawania.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KONFLIKT DANYCH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pl-PL" sz="2800" smtClean="0"/>
              <a:t>Pojawia się , gdy informacje akceptowane przez jedną stronę są odrzucane przez stronę drugą lub są w inny sposób interpretowane.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800" smtClean="0"/>
              <a:t>   Taka sytuacja może wystąpić, gdy strony posiadają odmienne informacje np..: ze względu na kontekst w jakim przedstawione są dane lub czas w jakim zostały one udostępnione, lub też w inny sposób strony interpretują posiadane informacje.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800" smtClean="0"/>
              <a:t>    Sytuacje tego typu mogą prowadzić do nieuzasadnionej eskalacji konfliktu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>
                <a:latin typeface="Arial" charset="0"/>
              </a:rPr>
              <a:t>KONFLIKT STRUKTURALNY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l-PL" smtClean="0"/>
              <a:t>- Odnosi się do istniejących formalnych lub nieformalnych struktur organizacyjnych lub struktur sytuacji. Może wynikać z ograniczonych zasobów jakimi są m.in.. ziemia, pieniądze, personel i inne wyczerpalne zasoby. Może być spowodowany również ograniczeniami czasowymi , w ramach których mamy wykonać zadanie lub rozwiązać problem.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Elementarn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</TotalTime>
  <Words>3371</Words>
  <Application>Microsoft Office PowerPoint</Application>
  <PresentationFormat>On-screen Show (4:3)</PresentationFormat>
  <Paragraphs>342</Paragraphs>
  <Slides>66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Szablon projektu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66</vt:i4>
      </vt:variant>
    </vt:vector>
  </HeadingPairs>
  <TitlesOfParts>
    <vt:vector size="71" baseType="lpstr">
      <vt:lpstr>Arial</vt:lpstr>
      <vt:lpstr>Calibri</vt:lpstr>
      <vt:lpstr>Wingdings 3</vt:lpstr>
      <vt:lpstr>Motyw pakietu Office</vt:lpstr>
      <vt:lpstr>Slide</vt:lpstr>
      <vt:lpstr>Konflikt</vt:lpstr>
      <vt:lpstr>Konflikt</vt:lpstr>
      <vt:lpstr>Slajd 3</vt:lpstr>
      <vt:lpstr>Konflikt</vt:lpstr>
      <vt:lpstr>Klasyfikacja rodzajów i form konfliktu</vt:lpstr>
      <vt:lpstr>KONFLIKT WARTOŚCI </vt:lpstr>
      <vt:lpstr>KONFLIKT RELACJI</vt:lpstr>
      <vt:lpstr>KONFLIKT DANYCH</vt:lpstr>
      <vt:lpstr>KONFLIKT STRUKTURALNY</vt:lpstr>
      <vt:lpstr>KONFLIKT STRUKTURALNY</vt:lpstr>
      <vt:lpstr>KONFLIKT INTERESÓW</vt:lpstr>
      <vt:lpstr>CYKL KONFLIKTU</vt:lpstr>
      <vt:lpstr>PODSTAWOWE SPOSOBY ZACHOWAŃ W SYTUACJI KONFLIKTOWEJ</vt:lpstr>
      <vt:lpstr>FAZY OFIARY</vt:lpstr>
      <vt:lpstr>ZASTOSOWANIE PODSTAWOWYCH PROCEDUR W SYTUACJI KONFLIKTU</vt:lpstr>
      <vt:lpstr>ZASTOSOWANIE PODSTAWOWYCH PROCEDUR W SYTUACJI KONFLIKTU</vt:lpstr>
      <vt:lpstr>ZASTOSOWANIE PODSTAWOWYCH PROCEDUR W SYTUACJI KONFLIKTU</vt:lpstr>
      <vt:lpstr>ZASTOSOWANIE PODSTAWOWYCH PROCEDUR W SYTUACJI KONFLIKTU</vt:lpstr>
      <vt:lpstr>ZASTOSOWANIE PODSTAWOWYCH PROCEDUR W SYTUACJI KONFLIKTU</vt:lpstr>
      <vt:lpstr>Mediacje</vt:lpstr>
      <vt:lpstr>Mediacja</vt:lpstr>
      <vt:lpstr>MEDIACJA</vt:lpstr>
      <vt:lpstr>ZASADY MEDIACJI</vt:lpstr>
      <vt:lpstr>ZASADY MEDIACJI  ( DODANE PRZEZ POLSKIE CENTRUM MEDIACJI )W KODEKSIE ETYKI MEDIATORA</vt:lpstr>
      <vt:lpstr>MEDIACJE CYWILNE</vt:lpstr>
      <vt:lpstr>Slajd 26</vt:lpstr>
      <vt:lpstr>CELEM MEDIACJI JEST:</vt:lpstr>
      <vt:lpstr>PRZEBIEG MEDIACJI KARNEJ  I Z NIELETNIM SPRAWCĄ CZYNU KARNEGO</vt:lpstr>
      <vt:lpstr>ZADANIA SPOTKANIA WSTĘPNEGO</vt:lpstr>
      <vt:lpstr>SESJA MEDIACYJNA</vt:lpstr>
      <vt:lpstr>Slajd 31</vt:lpstr>
      <vt:lpstr>Slajd 32</vt:lpstr>
      <vt:lpstr>Slajd 33</vt:lpstr>
      <vt:lpstr>Korzyści mediacji</vt:lpstr>
      <vt:lpstr>Funkcje mediatora</vt:lpstr>
      <vt:lpstr>Slajd 36</vt:lpstr>
      <vt:lpstr>Slajd 37</vt:lpstr>
      <vt:lpstr>Slajd 38</vt:lpstr>
      <vt:lpstr>Slajd 39</vt:lpstr>
      <vt:lpstr>Kto może prowadzić mediację ?</vt:lpstr>
      <vt:lpstr>Postępowanie w sprawach karnych – instytucja.</vt:lpstr>
      <vt:lpstr>Postępowanie mediacyjne może również prowadzić osoba godna zaufania, która:</vt:lpstr>
      <vt:lpstr>Postępowanie w sprawach nieletnich. Mediatorem nie może być czynny zawodowo:</vt:lpstr>
      <vt:lpstr>Postępowanie w sprawach nieletnich. Szkolenie mediatorów.</vt:lpstr>
      <vt:lpstr>Postepowanie w sprawach karnych i nieletnich. Wykaz instytucji i osób godnych zaufania.</vt:lpstr>
      <vt:lpstr>Wniosek</vt:lpstr>
      <vt:lpstr>Wpis</vt:lpstr>
      <vt:lpstr>Odmowa - Odwołanie</vt:lpstr>
      <vt:lpstr>Dane we wpisie</vt:lpstr>
      <vt:lpstr>Uprawnieni do skierowania sprawy do mediacji ( postępowanie w sprawach karnych )</vt:lpstr>
      <vt:lpstr>Mediator z poza listy</vt:lpstr>
      <vt:lpstr>Z urzędu czy na wniosek ?</vt:lpstr>
      <vt:lpstr>Treść postanowienia</vt:lpstr>
      <vt:lpstr>Osoby uczestniczące w mediacji</vt:lpstr>
      <vt:lpstr>Postepowanie w sprawach nieletnich. Z urzędu czy na wniosek ?</vt:lpstr>
      <vt:lpstr>Dobrowolność procesu mediacji</vt:lpstr>
      <vt:lpstr>Miejsce prowadzenia mediacji.</vt:lpstr>
      <vt:lpstr>Osoby uczestniczące w mediacji</vt:lpstr>
      <vt:lpstr>Koszty mediacji</vt:lpstr>
      <vt:lpstr>Koszty mediacji w sprawach nieletnich</vt:lpstr>
      <vt:lpstr>Udostępnianie danych z akt sprawy Postepowanie w sprawach karnych</vt:lpstr>
      <vt:lpstr>Szersze udostępnienie danych z akt sprawy</vt:lpstr>
      <vt:lpstr>Slajd 63</vt:lpstr>
      <vt:lpstr>Udostepnienie danych z akt sprawy Postępowanie w sprawach nieletnich</vt:lpstr>
      <vt:lpstr>Uwaga </vt:lpstr>
      <vt:lpstr>Slajd 66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Mediacja</dc:title>
  <dc:creator>SZKOLA</dc:creator>
  <cp:lastModifiedBy>Jacek Błoniecki</cp:lastModifiedBy>
  <cp:revision>51</cp:revision>
  <dcterms:created xsi:type="dcterms:W3CDTF">2012-03-28T11:35:43Z</dcterms:created>
  <dcterms:modified xsi:type="dcterms:W3CDTF">2012-05-05T16:50:19Z</dcterms:modified>
</cp:coreProperties>
</file>